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notesMasterIdLst>
    <p:notesMasterId r:id="rId46"/>
  </p:notesMasterIdLst>
  <p:sldIdLst>
    <p:sldId id="325" r:id="rId2"/>
    <p:sldId id="271" r:id="rId3"/>
    <p:sldId id="272" r:id="rId4"/>
    <p:sldId id="273" r:id="rId5"/>
    <p:sldId id="278" r:id="rId6"/>
    <p:sldId id="281" r:id="rId7"/>
    <p:sldId id="275" r:id="rId8"/>
    <p:sldId id="274" r:id="rId9"/>
    <p:sldId id="269" r:id="rId10"/>
    <p:sldId id="276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301" r:id="rId24"/>
    <p:sldId id="303" r:id="rId25"/>
    <p:sldId id="298" r:id="rId26"/>
    <p:sldId id="305" r:id="rId27"/>
    <p:sldId id="307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20" r:id="rId39"/>
    <p:sldId id="321" r:id="rId40"/>
    <p:sldId id="322" r:id="rId41"/>
    <p:sldId id="323" r:id="rId42"/>
    <p:sldId id="319" r:id="rId43"/>
    <p:sldId id="326" r:id="rId44"/>
    <p:sldId id="324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len Jackson-Mead" initials="EJ" lastIdx="3" clrIdx="0"/>
</p:cmAuthorLst>
</file>

<file path=ppt/flatworld.xml><?xml version="1.0" encoding="utf-8"?>
<FlatWorld>Created exclusively for Michael McGee (mmcgee@bmcc.cuny.edu)</FlatWorld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A7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100"/>
  </p:normalViewPr>
  <p:slideViewPr>
    <p:cSldViewPr snapToGrid="0" snapToObjects="1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fwa632eca41dfabe" Type="http://schemas.openxmlformats.org/officeDocument/2006/relationships/flatworld" Target="flatworld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fw4de45470ce735b" Type="http://schemas.openxmlformats.org/officeDocument/2006/relationships/flatworld" Target="flatworld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2F2DF-5D7A-9948-9B86-29734985691C}" type="datetimeFigureOut">
              <a:rPr lang="en-US" smtClean="0"/>
              <a:t>9/10/2020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B07D8-2A0C-2D4C-A35C-57D0634ECA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17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147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841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513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546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84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125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35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00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311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371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688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6391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6952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1072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003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96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6608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897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0487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7883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4565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00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4595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9240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6887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203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1739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326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3155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8921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363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3871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16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636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543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6762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846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059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762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3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540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03032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46461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860590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277303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58584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277220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758348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38631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41752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115768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40158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08034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92046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80565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4208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0495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42342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44613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56200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256213-F691-4E97-9B2A-3A4B7A249BAE}"/>
              </a:ext>
            </a:extLst>
          </p:cNvPr>
          <p:cNvSpPr txBox="1"/>
          <p:nvPr userDrawn="1"/>
        </p:nvSpPr>
        <p:spPr>
          <a:xfrm>
            <a:off x="271462" y="6354246"/>
            <a:ext cx="25802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Roboto" charset="0"/>
                <a:ea typeface="Roboto" charset="0"/>
                <a:cs typeface="Roboto" charset="0"/>
              </a:rPr>
              <a:t>©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Roboto" charset="0"/>
                <a:ea typeface="Roboto" charset="0"/>
                <a:cs typeface="Roboto" charset="0"/>
              </a:rPr>
              <a:t>FlatWorld</a:t>
            </a:r>
            <a:r>
              <a:rPr lang="en-US" sz="1000" baseline="0" dirty="0">
                <a:solidFill>
                  <a:schemeClr val="bg1">
                    <a:lumMod val="65000"/>
                  </a:schemeClr>
                </a:solidFill>
                <a:latin typeface="Roboto" charset="0"/>
                <a:ea typeface="Roboto" charset="0"/>
                <a:cs typeface="Roboto" charset="0"/>
              </a:rPr>
              <a:t> 2020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F591D8-D039-4F17-BCF8-C20C9010CDE6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3608" y="6211970"/>
            <a:ext cx="1429608" cy="46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1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JWg1rg4fYRA?feature=oembe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mLS3Wqb-Yko?feature=oembed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Inreo ro Gender Identity and Sex Development">
            <a:hlinkClick r:id="" action="ppaction://media"/>
            <a:extLst>
              <a:ext uri="{FF2B5EF4-FFF2-40B4-BE49-F238E27FC236}">
                <a16:creationId xmlns:a16="http://schemas.microsoft.com/office/drawing/2014/main" id="{A7FD61BD-F93C-4E37-953B-2E5085D2D6D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45487"/>
            <a:ext cx="12111135" cy="681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78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62849A-570D-49DB-954C-63F144E88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CA42011-E478-428B-9D15-A98E338BF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9ED2773C-FE51-4632-BA46-036BDCDA6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8930" y="629267"/>
            <a:ext cx="9252154" cy="10166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Biological Sex</a:t>
            </a:r>
          </a:p>
        </p:txBody>
      </p:sp>
      <p:sp useBgFill="1">
        <p:nvSpPr>
          <p:cNvPr id="49" name="Freeform: Shape 48">
            <a:extLst>
              <a:ext uri="{FF2B5EF4-FFF2-40B4-BE49-F238E27FC236}">
                <a16:creationId xmlns:a16="http://schemas.microsoft.com/office/drawing/2014/main" id="{E02F9158-C4C2-46A8-BE73-A4F77E139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2F5869-727C-42C1-9CD3-BD4C4179EF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484" y="3718280"/>
            <a:ext cx="5451627" cy="1322019"/>
          </a:xfrm>
          <a:prstGeom prst="rect">
            <a:avLst/>
          </a:prstGeom>
          <a:effectLst/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421089" y="2548281"/>
            <a:ext cx="5122606" cy="3658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chemeClr val="accent1"/>
              </a:buClr>
            </a:pPr>
            <a:r>
              <a:rPr lang="en-US" dirty="0"/>
              <a:t>Includes six discrete aspects of biology: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Sex chromosomes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Gonads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Internal reproductive structures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Hormonal sex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External genitalia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The nervous 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925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62849A-570D-49DB-954C-63F144E88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A42011-E478-428B-9D15-A98E338BF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9ED2773C-FE51-4632-BA46-036BDCDA6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8930" y="629267"/>
            <a:ext cx="9252154" cy="10166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Sexual Differentiation</a:t>
            </a: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E02F9158-C4C2-46A8-BE73-A4F77E139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A3A5E7-FE7A-4DB8-80EF-1B95DF964F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8994" y="2548281"/>
            <a:ext cx="3460607" cy="3662018"/>
          </a:xfrm>
          <a:prstGeom prst="rect">
            <a:avLst/>
          </a:prstGeom>
          <a:effectLst/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421089" y="2548281"/>
            <a:ext cx="5122606" cy="3658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Biological differences between the sexes include:</a:t>
            </a:r>
          </a:p>
          <a:p>
            <a:pPr lvl="1"/>
            <a:r>
              <a:rPr lang="en-US" dirty="0"/>
              <a:t>Differences in structure and organization at the level of tissues.</a:t>
            </a:r>
          </a:p>
          <a:p>
            <a:pPr lvl="1"/>
            <a:r>
              <a:rPr lang="en-US" dirty="0"/>
              <a:t>Differences in activation of tissues.</a:t>
            </a:r>
          </a:p>
          <a:p>
            <a:pPr lvl="1"/>
            <a:r>
              <a:rPr lang="en-US" dirty="0"/>
              <a:t>These differences are collectively known as sexual dimorphism.</a:t>
            </a:r>
          </a:p>
          <a:p>
            <a:r>
              <a:rPr lang="en-US" dirty="0"/>
              <a:t>Default pathway of most fetal tissues in mammals is to develop in the female direction.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81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Sex Chromosomes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808048" y="1544273"/>
            <a:ext cx="7428232" cy="4556125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Female: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Meiosis results in gametes containing a single X, which is indeed a new remix of genes from the original.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Male: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Are of different length.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Do not line up well during meiosis.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Half of the gametes receive an entire X chromosome and half receive an entire Y chromosome.</a:t>
            </a:r>
          </a:p>
          <a:p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Pseudoautosomes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are regions on X and Y that receive slightly different X or Y sex chromosome than the original XY.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Sperm cells determine the sex of the future fetus:</a:t>
            </a:r>
          </a:p>
          <a:p>
            <a:pPr lvl="1"/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Conceptus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: a fertilized egg, prior to development as an implanted embryo.</a:t>
            </a:r>
          </a:p>
          <a:p>
            <a:pPr lvl="1"/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C14EE-E0A7-4EDC-B6D1-FEB616C2E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613" y="2393001"/>
            <a:ext cx="2659224" cy="208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62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314251" y="482957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Sex Chromosomes 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(continued)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39551" y="1414105"/>
            <a:ext cx="10058400" cy="484663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SRY gene: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Sex-determining region of the Y chromosome.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Exclusive genetic determinant of biological maleness.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Genetically XY individuals inheriting:</a:t>
            </a:r>
          </a:p>
          <a:p>
            <a:pPr lvl="2"/>
            <a:r>
              <a:rPr lang="en-US" sz="1900" dirty="0">
                <a:latin typeface="Helvetica" charset="0"/>
                <a:ea typeface="Helvetica" charset="0"/>
                <a:cs typeface="Helvetica" charset="0"/>
              </a:rPr>
              <a:t>A Y chromosome lacking SRY develop as females.</a:t>
            </a:r>
          </a:p>
          <a:p>
            <a:pPr lvl="2"/>
            <a:r>
              <a:rPr lang="en-US" sz="1900" dirty="0">
                <a:latin typeface="Helvetica" charset="0"/>
                <a:ea typeface="Helvetica" charset="0"/>
                <a:cs typeface="Helvetica" charset="0"/>
              </a:rPr>
              <a:t>An X chromosome that carried a </a:t>
            </a:r>
            <a:r>
              <a:rPr lang="en-US" sz="1900" dirty="0" err="1">
                <a:latin typeface="Helvetica" charset="0"/>
                <a:ea typeface="Helvetica" charset="0"/>
                <a:cs typeface="Helvetica" charset="0"/>
              </a:rPr>
              <a:t>mislocated</a:t>
            </a:r>
            <a:r>
              <a:rPr lang="en-US" sz="1900" dirty="0">
                <a:latin typeface="Helvetica" charset="0"/>
                <a:ea typeface="Helvetica" charset="0"/>
                <a:cs typeface="Helvetica" charset="0"/>
              </a:rPr>
              <a:t> SRY develop as males.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If absent, causes the gonads to develop into ovaries.</a:t>
            </a:r>
          </a:p>
          <a:p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DSS gene: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Dosage-sensitive sex reversal region.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Genetically XY individuals with two copies of the DSS region on X chromosome develop as females.</a:t>
            </a:r>
          </a:p>
          <a:p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DAX-1 gene: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A specific gene within the DSS region, on the X chromosome.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Facilitates the normal development of granulosa cells and ovaries.</a:t>
            </a:r>
          </a:p>
          <a:p>
            <a:pPr lvl="1"/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 lvl="1"/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 lvl="1"/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009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02218" y="576263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Sexual Development of Reproductive Structures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095667" y="1643743"/>
            <a:ext cx="8262937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Blastocyst: formed by continuous division of conceptus and develops into an embryo.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Embryonic stem cells: cells that have the potential to become different types of tissue.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Embryonic layers: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Ectoderm: skin and nervous system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Mesoderm: muscles, skeleton, and cardiovascular system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Endoderm: digestive system and lungs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23B969-85CD-4A96-A7BC-27552971FD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06" r="26122"/>
          <a:stretch/>
        </p:blipFill>
        <p:spPr>
          <a:xfrm>
            <a:off x="9263920" y="4324480"/>
            <a:ext cx="2725916" cy="230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39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191925" y="1325880"/>
            <a:ext cx="3352375" cy="3066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Reproductive Structures</a:t>
            </a:r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951" y="647698"/>
            <a:ext cx="4338468" cy="55621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80716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Sex Hormones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11559" y="1681066"/>
            <a:ext cx="9283700" cy="42211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Regulate development of reproductive structures in the fetus.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Made in the body by a series of chemical enzyme reactions from cholesterol, and converted into: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Progesterone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Testosterone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Both sexes have both types of sex hormone.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Androgen and estrogen: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Are both active during fetal development.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Affect the development of precursor external genitalia into female or male types.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Influence the development of neurological tissue.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436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Sexual Development: Genitalia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80930" y="1531352"/>
            <a:ext cx="10058400" cy="464185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Starts in the seventh and eighth weeks and is fully complete by the twelfth week.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Distinct genital structures at six weeks: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Genital tubercle: develops into glans and prepuce:</a:t>
            </a:r>
          </a:p>
          <a:p>
            <a:pPr lvl="2"/>
            <a:r>
              <a:rPr lang="en-US" sz="1800" b="1" dirty="0">
                <a:latin typeface="Helvetica" charset="0"/>
                <a:ea typeface="Helvetica" charset="0"/>
                <a:cs typeface="Helvetica" charset="0"/>
              </a:rPr>
              <a:t>Phimosis</a:t>
            </a: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: A condition where foreskin interferes with passage of urine in infant males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Distinct genital structures at six weeks: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Urethral fold and urethral groove develop into urethra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Genital fold: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Females: develop into labia minora and </a:t>
            </a:r>
            <a:r>
              <a:rPr lang="en-US" sz="1800" dirty="0" err="1">
                <a:latin typeface="Helvetica" charset="0"/>
                <a:ea typeface="Helvetica" charset="0"/>
                <a:cs typeface="Helvetica" charset="0"/>
              </a:rPr>
              <a:t>labioscrotal</a:t>
            </a: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 swelling, which becomes the labia majora in females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Males: merge with the glans and the </a:t>
            </a:r>
            <a:r>
              <a:rPr lang="en-US" sz="1800" dirty="0" err="1">
                <a:latin typeface="Helvetica" charset="0"/>
                <a:ea typeface="Helvetica" charset="0"/>
                <a:cs typeface="Helvetica" charset="0"/>
              </a:rPr>
              <a:t>labioscrotal</a:t>
            </a: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 swelling becomes the scrotum:</a:t>
            </a:r>
          </a:p>
          <a:p>
            <a:pPr lvl="3"/>
            <a:r>
              <a:rPr lang="en-US" b="1" dirty="0" err="1">
                <a:latin typeface="Helvetica" charset="0"/>
                <a:ea typeface="Helvetica" charset="0"/>
                <a:cs typeface="Helvetica" charset="0"/>
              </a:rPr>
              <a:t>Hypospadia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: abnormal development of the location of the urethral meatus, in males exiting on the shaft of the penis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Anal pit</a:t>
            </a:r>
          </a:p>
          <a:p>
            <a:pPr lvl="2"/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lvl="2"/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lvl="2"/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532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322781" y="426449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External Genital Structures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6102" y="1051410"/>
            <a:ext cx="7797058" cy="231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FC559E-6D10-4453-BAED-08F6606DB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78" y="3575372"/>
            <a:ext cx="5392583" cy="3124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1E655F-2D73-4420-A227-97F9E0E117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631" y="3575372"/>
            <a:ext cx="5897052" cy="312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5245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73708" y="576263"/>
            <a:ext cx="9918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Sexual Dimorphism of the Nervous System and Brain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2663" y="1905000"/>
            <a:ext cx="9121353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Greater density of genital nerve endings in the clitoris than the glans.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Larger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Onuf’s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nucleus in males: an area of neurons in the spinal column that controls some muscles in the pelvic floor.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Larger preoptic area of the hypothalamus in males.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Adult females have a larger right hemisphere and adult males have a larger left hemisphere.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Thinner corpus callosum in males.</a:t>
            </a:r>
          </a:p>
        </p:txBody>
      </p:sp>
    </p:spTree>
    <p:extLst>
      <p:ext uri="{BB962C8B-B14F-4D97-AF65-F5344CB8AC3E}">
        <p14:creationId xmlns:p14="http://schemas.microsoft.com/office/powerpoint/2010/main" val="158570532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Sex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and Gender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1075" y="1698625"/>
            <a:ext cx="7874437" cy="4438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Sex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distinct biological, anatomical, and genetic differences of femaleness and maleness (forming the sexes in species that reproduce sexually).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Male, Female, Intersex</a:t>
            </a:r>
          </a:p>
          <a:p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Sex assigned at birth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is the most inclusive term</a:t>
            </a:r>
          </a:p>
          <a:p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Gender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cultural, social, behavioral, and psychological characteristics associated with femaleness and maleness.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Are often used interchangeably but in research have distinct meanings.</a:t>
            </a:r>
          </a:p>
        </p:txBody>
      </p:sp>
    </p:spTree>
    <p:extLst>
      <p:ext uri="{BB962C8B-B14F-4D97-AF65-F5344CB8AC3E}">
        <p14:creationId xmlns:p14="http://schemas.microsoft.com/office/powerpoint/2010/main" val="1571033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DBA86CC-34C3-43C1-B328-62490FE69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53143" y="1645920"/>
            <a:ext cx="3522879" cy="44708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b="0" i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Gender Differences and the Brain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F4C9D6-90BC-48A0-91E8-0F0373CA1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829164" y="1645920"/>
            <a:ext cx="6294448" cy="4470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There are many observed differences between males and females. </a:t>
            </a:r>
          </a:p>
          <a:p>
            <a:r>
              <a:rPr lang="en-US" sz="2400" dirty="0"/>
              <a:t>Are gender differences due to sex differences in the brain or the cause of sex differences in the brain?</a:t>
            </a:r>
          </a:p>
          <a:p>
            <a:r>
              <a:rPr lang="en-US" sz="2400" dirty="0"/>
              <a:t>Research reaches diametrically opposing conclusions.</a:t>
            </a:r>
          </a:p>
          <a:p>
            <a:r>
              <a:rPr lang="en-US" sz="2400" dirty="0"/>
              <a:t>It is difficult to be sure due to methodological challenges as well as discrimination and sexism.</a:t>
            </a:r>
          </a:p>
        </p:txBody>
      </p:sp>
    </p:spTree>
    <p:extLst>
      <p:ext uri="{BB962C8B-B14F-4D97-AF65-F5344CB8AC3E}">
        <p14:creationId xmlns:p14="http://schemas.microsoft.com/office/powerpoint/2010/main" val="143295170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A0B882D-4FEF-4E28-9811-11D57386D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81482" y="3279870"/>
            <a:ext cx="10026003" cy="3643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b="0" i="0" kern="1200" dirty="0">
                <a:latin typeface="+mj-lt"/>
                <a:ea typeface="+mj-ea"/>
                <a:cs typeface="+mj-cs"/>
              </a:rPr>
              <a:t>Occur in human sexual development due to genetic anomalies.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b="0" i="0" kern="1200" dirty="0">
                <a:latin typeface="+mj-lt"/>
                <a:ea typeface="+mj-ea"/>
                <a:cs typeface="+mj-cs"/>
              </a:rPr>
              <a:t>Disorders of sex development / differences of sex development (DSDs):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US" sz="2800" b="0" i="0" kern="1200" dirty="0">
                <a:latin typeface="+mj-lt"/>
                <a:ea typeface="+mj-ea"/>
                <a:cs typeface="+mj-cs"/>
              </a:rPr>
              <a:t>Variations that occur in human sexual development due to genetic anomalies, which used to be referred to as intersex</a:t>
            </a:r>
            <a:r>
              <a:rPr lang="en-US" sz="1000" b="0" i="0" kern="1200" dirty="0"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54282" y="-437234"/>
            <a:ext cx="12053703" cy="33295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Variations in Sexual Development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DA6D14-0849-4180-8DEF-F2F6BF123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7B7014-D8F3-4352-B9D5-DC0F9FB115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9446" y="342622"/>
            <a:ext cx="2328039" cy="166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53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58069" y="1097461"/>
            <a:ext cx="2702372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Examples of Sex Differentiation in Six DSDs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823" y="144226"/>
            <a:ext cx="5775398" cy="2934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16BCE-C037-471A-9E17-423CD58E8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823" y="3079101"/>
            <a:ext cx="5775398" cy="2034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C3B6D3-8F9F-4E47-A422-5F7373F0C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823" y="5113174"/>
            <a:ext cx="5775398" cy="241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59599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>
                <a:latin typeface="Helvetica" charset="0"/>
                <a:ea typeface="Helvetica" charset="0"/>
                <a:cs typeface="Helvetica" charset="0"/>
              </a:rPr>
              <a:t>Androgen Insensitivity Syndrome</a:t>
            </a:r>
            <a:endParaRPr lang="en-US" sz="3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15616" y="1774371"/>
            <a:ext cx="9125339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>
                <a:latin typeface="Helvetica" charset="0"/>
                <a:ea typeface="Helvetica" charset="0"/>
                <a:cs typeface="Helvetica" charset="0"/>
              </a:rPr>
              <a:t>Androgen Insensitivity Syndrome (AIS) occurs when a chromosomally XY individual is born with:</a:t>
            </a:r>
          </a:p>
          <a:p>
            <a:pPr lvl="1"/>
            <a:r>
              <a:rPr lang="en-US" sz="2000">
                <a:latin typeface="Helvetica" charset="0"/>
                <a:ea typeface="Helvetica" charset="0"/>
                <a:cs typeface="Helvetica" charset="0"/>
              </a:rPr>
              <a:t>Genes having few or no receptor sites for testosterone and DHT.</a:t>
            </a:r>
          </a:p>
          <a:p>
            <a:pPr lvl="1"/>
            <a:r>
              <a:rPr lang="en-US" sz="2000">
                <a:latin typeface="Helvetica" charset="0"/>
                <a:ea typeface="Helvetica" charset="0"/>
                <a:cs typeface="Helvetica" charset="0"/>
              </a:rPr>
              <a:t>Result is that many aspects of biological sex developing as characteristically female.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4075A-36FB-4317-869E-6257CCF38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5040" y="3135086"/>
            <a:ext cx="2198525" cy="33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26071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Congenital Adrenal Hyperplasia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02228" y="1793032"/>
            <a:ext cx="10058400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Individuals with congenital adrenal hyperplasia (CAH) are referred to as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fetally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androgenized females, or as having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adrenogenital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syndrome.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 chromosomally XX individual with genes causing: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Excess androgen production, with many aspects of biological sex developing as males.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With medical treatment, a individual would: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Undergo menarche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Menstruate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Develop breasts</a:t>
            </a:r>
          </a:p>
        </p:txBody>
      </p:sp>
    </p:spTree>
    <p:extLst>
      <p:ext uri="{BB962C8B-B14F-4D97-AF65-F5344CB8AC3E}">
        <p14:creationId xmlns:p14="http://schemas.microsoft.com/office/powerpoint/2010/main" val="645023725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 err="1">
                <a:latin typeface="Helvetica" charset="0"/>
                <a:ea typeface="Helvetica" charset="0"/>
                <a:cs typeface="Helvetica" charset="0"/>
              </a:rPr>
              <a:t>Dht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Deficient Males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30220" y="1802364"/>
            <a:ext cx="9116009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Have a genetic condition that prevents conversion of testosterone to </a:t>
            </a: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5α-dihydrotestosterone.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Have testes but external genitalia are ambiguous.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More female at birth.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May masculinize at puberty, with the external genitalia developing into a penis.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42670-4204-420A-BD08-EFF454559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925" y="4527289"/>
            <a:ext cx="3988837" cy="199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69030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Issues for DSD Individuals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2664" y="1905000"/>
            <a:ext cx="8365574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Biological sex and legal meaning: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Identity documents require picking female or male.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International athletic competitions do not have criteria for whether a person with DSD should compete as female or male.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A9916-5343-4916-90DC-D47D826BA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538" y="3889736"/>
            <a:ext cx="3500999" cy="23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93081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Issues for DSD individuals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02965" y="1753998"/>
            <a:ext cx="9060110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Medical treatment:</a:t>
            </a:r>
          </a:p>
          <a:p>
            <a:pPr lvl="1"/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Surgical reduction or removal of the glans.</a:t>
            </a:r>
          </a:p>
          <a:p>
            <a:pPr lvl="1"/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Giving sex hormones at puberty to develop the secondary sexual characteristics of the assigned sex.</a:t>
            </a:r>
          </a:p>
          <a:p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It is recommended not to assign gender identity in infancy:</a:t>
            </a:r>
          </a:p>
          <a:p>
            <a:pPr lvl="1"/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Wait for children to express their innate gender identity.</a:t>
            </a:r>
          </a:p>
        </p:txBody>
      </p:sp>
    </p:spTree>
    <p:extLst>
      <p:ext uri="{BB962C8B-B14F-4D97-AF65-F5344CB8AC3E}">
        <p14:creationId xmlns:p14="http://schemas.microsoft.com/office/powerpoint/2010/main" val="16793146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Research Focus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452465" y="1681065"/>
            <a:ext cx="8931479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Reiner, 2004:</a:t>
            </a:r>
          </a:p>
          <a:p>
            <a:pPr lvl="1"/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Study on 27 children with </a:t>
            </a: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cloacal exstrophy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(i.e., no penises but were otherwise male).</a:t>
            </a:r>
          </a:p>
          <a:p>
            <a:pPr lvl="1"/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25 children were assigned to be females and had their testes removed:</a:t>
            </a:r>
          </a:p>
          <a:p>
            <a:pPr lvl="2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Exhibited male-typical sex behavior as children, and 14 of them later identified as boys.</a:t>
            </a:r>
          </a:p>
          <a:p>
            <a:pPr lvl="1"/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Those 2 raised as boys (without penises) were the best adjusted of the 27.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283686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188557" y="590464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Cross-Cultural Difference in Gender Roles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39599" y="1762387"/>
            <a:ext cx="8090963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Cross-culture comparisons show immense differences in: 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Gendered behavior: how people experience being women and men.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Gender roles: expectations for the sexes.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Ideas associated with sex-typical behaviors have varied across historical eras.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878AD-24CC-4944-B7FD-F9FDF5E9E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692" y="4826840"/>
            <a:ext cx="2243522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563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Gender Differences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133600" y="1844675"/>
            <a:ext cx="8419750" cy="4438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Statistically measurable average difference between females and males.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Are manifested in attitudes and behavior.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Influenced by biology interacting with culture and social experience. Biological influences include: 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Genetics 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Hormones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Development before and after birth</a:t>
            </a:r>
          </a:p>
        </p:txBody>
      </p:sp>
    </p:spTree>
    <p:extLst>
      <p:ext uri="{BB962C8B-B14F-4D97-AF65-F5344CB8AC3E}">
        <p14:creationId xmlns:p14="http://schemas.microsoft.com/office/powerpoint/2010/main" val="434177759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985511" y="576263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Social Learning and Interactionist Models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46621" y="1388203"/>
            <a:ext cx="9991230" cy="4893534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Social learning perspective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learning from social environment causes the behavioral and psychological differences ascribed to the sexes: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Minimizes the role of biology in explaining gender role differences.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Investigates the role of family environment, peers, media, and the use of language in affecting gender roles.</a:t>
            </a:r>
          </a:p>
          <a:p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Interactional model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both biology and social environment cause the behavioral and psychological differences ascribed to the sexes.</a:t>
            </a:r>
          </a:p>
          <a:p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Evolutionary psychology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focuses on cognitive mechanisms and processes that evolved through natural and/or sexual selection.</a:t>
            </a:r>
          </a:p>
          <a:p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Biologically reductionist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evolved biological differences are most important in explaining gender differences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Known as essentialist perspective.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951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62849A-570D-49DB-954C-63F144E88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A42011-E478-428B-9D15-A98E338BF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9ED2773C-FE51-4632-BA46-036BDCDA6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8930" y="629267"/>
            <a:ext cx="9252154" cy="10166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Gender Role Conformity</a:t>
            </a: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E02F9158-C4C2-46A8-BE73-A4F77E139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1E52F8-0FFB-4C57-AFC4-D8AFA9B496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484" y="2573439"/>
            <a:ext cx="5451627" cy="3611702"/>
          </a:xfrm>
          <a:prstGeom prst="rect">
            <a:avLst/>
          </a:prstGeom>
          <a:effectLst/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421089" y="2548281"/>
            <a:ext cx="5122606" cy="3658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Extent to which one shows gendered characteristics typical of that expected in one’s culture.</a:t>
            </a:r>
          </a:p>
          <a:p>
            <a:pPr>
              <a:lnSpc>
                <a:spcPct val="90000"/>
              </a:lnSpc>
            </a:pPr>
            <a:r>
              <a:rPr lang="en-US" b="1" dirty="0"/>
              <a:t>Androgyny</a:t>
            </a:r>
            <a:r>
              <a:rPr lang="en-US" dirty="0"/>
              <a:t>: exhibiting gendered traits that are typical of both sexes.</a:t>
            </a:r>
          </a:p>
          <a:p>
            <a:pPr>
              <a:lnSpc>
                <a:spcPct val="90000"/>
              </a:lnSpc>
            </a:pPr>
            <a:r>
              <a:rPr lang="en-US" dirty="0"/>
              <a:t>Gender role nonconforming: showing traits primarily associated with the other sex.</a:t>
            </a:r>
          </a:p>
          <a:p>
            <a:pPr>
              <a:lnSpc>
                <a:spcPct val="90000"/>
              </a:lnSpc>
            </a:pPr>
            <a:r>
              <a:rPr lang="en-US" dirty="0"/>
              <a:t>Cultures vary in the extent to which they encourage, tolerate, or discourage gender role conformity.</a:t>
            </a:r>
          </a:p>
        </p:txBody>
      </p:sp>
    </p:spTree>
    <p:extLst>
      <p:ext uri="{BB962C8B-B14F-4D97-AF65-F5344CB8AC3E}">
        <p14:creationId xmlns:p14="http://schemas.microsoft.com/office/powerpoint/2010/main" val="458535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Gender Role Conformity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46621" y="1485123"/>
            <a:ext cx="8217531" cy="469174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Individual differences have been linked to differences in biological sex development.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2D:4D ratio: measure  the length of the index finger and divide it by the length of the ring finger: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Believed by some to have been influenced by prenatal exposure to sex hormones.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Lower the ratio: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Greater the exposure to androgens.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Higher the correlation for that individual person to exhibit male sex-typical gender role behavior.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Correlated with sexual orientation.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756FC-4364-429F-BE4C-BA30E2438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412" y="2940406"/>
            <a:ext cx="254317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71170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Religion and Gender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6699BA-CFFE-4E9B-B750-3CC19451EA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688" r="13251" b="3"/>
          <a:stretch/>
        </p:blipFill>
        <p:spPr>
          <a:xfrm>
            <a:off x="1106423" y="2052917"/>
            <a:ext cx="2440653" cy="41954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5D6728-07C6-450D-BC9B-47093FCC444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89" r="12732" b="-4"/>
          <a:stretch/>
        </p:blipFill>
        <p:spPr>
          <a:xfrm>
            <a:off x="3665827" y="2052213"/>
            <a:ext cx="2428583" cy="41961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438122" y="1594126"/>
            <a:ext cx="4870580" cy="4654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Traditional interpretations: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Clear distinctions between male and female behavior in both personal and religious practice.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Encourage conformity.</a:t>
            </a:r>
          </a:p>
          <a:p>
            <a:pPr>
              <a:lnSpc>
                <a:spcPct val="90000"/>
              </a:lnSpc>
            </a:pPr>
            <a:r>
              <a:rPr lang="en-US" dirty="0"/>
              <a:t>Liberal interpretation: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Have traditions with more equal gender roles.</a:t>
            </a:r>
          </a:p>
          <a:p>
            <a:pPr>
              <a:lnSpc>
                <a:spcPct val="90000"/>
              </a:lnSpc>
            </a:pPr>
            <a:r>
              <a:rPr lang="en-US" dirty="0"/>
              <a:t>Two-spirit person: individuals who do not conform to those clear gender roles.</a:t>
            </a:r>
          </a:p>
        </p:txBody>
      </p:sp>
    </p:spTree>
    <p:extLst>
      <p:ext uri="{BB962C8B-B14F-4D97-AF65-F5344CB8AC3E}">
        <p14:creationId xmlns:p14="http://schemas.microsoft.com/office/powerpoint/2010/main" val="12763925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Transgender and Variations in Identity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066800" y="1821024"/>
            <a:ext cx="10058400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Transgender: differ in gender identity, gendered behavior, and/or sexual orientation: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Culturally specific combination of six interrelated dimensions of sexuality: 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Biological sex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Gender role conformity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Gender identity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Gendered appearance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Gendered behavior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Sexual orientation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7662E4-D804-4E91-A58A-B84B07CED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963" y="3360575"/>
            <a:ext cx="3176496" cy="317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46205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Transgender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819470" y="2147596"/>
            <a:ext cx="8808097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Transgender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People whose gender identity differs from their genetic and anatomical sex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May express their gender in early childhood.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Likely explanation for transgender identity: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Sexual differentiation of the brain occurs in a direction different from anatomical sex.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30CBAA-045A-4502-9B0F-91189D20A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744" y="4591588"/>
            <a:ext cx="2319486" cy="174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38693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Gender Dysphoria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63485" y="2071460"/>
            <a:ext cx="10058400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Incongruence between gender identity and sex assigned or assumed at birth.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Formerly known as Gender Identity Disorder in DSM-IV-TR.</a:t>
            </a:r>
          </a:p>
        </p:txBody>
      </p:sp>
      <p:pic>
        <p:nvPicPr>
          <p:cNvPr id="1026" name="Picture 2" descr="Children with gender dysphoria deserve better from the law">
            <a:extLst>
              <a:ext uri="{FF2B5EF4-FFF2-40B4-BE49-F238E27FC236}">
                <a16:creationId xmlns:a16="http://schemas.microsoft.com/office/drawing/2014/main" id="{E1301C50-66D6-4E7A-93BC-B62101137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362" y="4305388"/>
            <a:ext cx="2198655" cy="1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806497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Gender Affirmation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408922" y="1779588"/>
            <a:ext cx="8276254" cy="42211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Administering sex hormones: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Develops some of the secondary sexual characteristics.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Gender-affirming surgery: 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Anatomical sexual characteristics such as breasts and genitalia are altered to be congruent with the person’s gender identity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Previously referred to as sexual reassignment surgery (SRS).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D191E3-DDAF-433D-ADB3-9589FBA4E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7769" y="4029907"/>
            <a:ext cx="2517866" cy="2511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42D720-4405-4DDF-91F5-D6BEE6AEB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2595" y="249855"/>
            <a:ext cx="2213040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82712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Transitioning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90262" y="1718388"/>
            <a:ext cx="10058400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Transitioning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the process for transgender people of making aspects of outward sex align with their gender identity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Various self-identification terms: 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Transman: gender identity is male but was assigned female at birth.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Transwoman: gender identity is female but was assigned male at birth.</a:t>
            </a:r>
          </a:p>
          <a:p>
            <a:pPr lvl="1"/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Cis (cisgender)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: </a:t>
            </a:r>
            <a:r>
              <a:rPr lang="en-US" sz="2000" dirty="0" err="1">
                <a:latin typeface="Helvetica" charset="0"/>
                <a:ea typeface="Helvetica" charset="0"/>
                <a:cs typeface="Helvetica" charset="0"/>
              </a:rPr>
              <a:t>nontransgender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person whose gender identity aligns with gender assigned at birth.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Genderqueer: indicates a variety of identities other than a rigid female-male binary.</a:t>
            </a:r>
          </a:p>
          <a:p>
            <a:pPr lvl="1"/>
            <a:r>
              <a:rPr lang="en-US" sz="2000" b="1" dirty="0" err="1">
                <a:latin typeface="Helvetica" charset="0"/>
                <a:ea typeface="Helvetica" charset="0"/>
                <a:cs typeface="Helvetica" charset="0"/>
              </a:rPr>
              <a:t>Autogynephilic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: being erotically aroused at the idea of becoming a woman.</a:t>
            </a:r>
          </a:p>
        </p:txBody>
      </p:sp>
    </p:spTree>
    <p:extLst>
      <p:ext uri="{BB962C8B-B14F-4D97-AF65-F5344CB8AC3E}">
        <p14:creationId xmlns:p14="http://schemas.microsoft.com/office/powerpoint/2010/main" val="1612987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Transitioning in Childhood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77130" y="1914088"/>
            <a:ext cx="10058400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Requires careful evaluation to confirm diagnosis of gender dysphoria.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Involves medically suppressing puberty to delay the development of secondary sex characteristics: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Reduces the amount  of surgery.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Gives enough time to cognitively weight the potential medical consequences.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Older adolescent or young adult may chose to have: 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Gonads removed.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Sex hormones administered.</a:t>
            </a:r>
          </a:p>
        </p:txBody>
      </p:sp>
    </p:spTree>
    <p:extLst>
      <p:ext uri="{BB962C8B-B14F-4D97-AF65-F5344CB8AC3E}">
        <p14:creationId xmlns:p14="http://schemas.microsoft.com/office/powerpoint/2010/main" val="1896144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477965" y="1109918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Gender Roles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135188" y="2073275"/>
            <a:ext cx="8267161" cy="366479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Describes what a particular culture at a particular time considers desirable behavior for each sex.</a:t>
            </a:r>
          </a:p>
          <a:p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Gender role conformity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extent to which an individual’s gendered behavior and identity aligns with the expectations of one’s culture.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Gendered traits rest on foundation of biological sex.</a:t>
            </a:r>
          </a:p>
          <a:p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Gender identity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a person’s own sense of femaleness or maleness.</a:t>
            </a:r>
          </a:p>
          <a:p>
            <a:endParaRPr lang="en-US" sz="26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5AC1F9-1FF8-41D6-B7B3-563CA3453D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70" r="15742"/>
          <a:stretch/>
        </p:blipFill>
        <p:spPr>
          <a:xfrm>
            <a:off x="9787811" y="230960"/>
            <a:ext cx="1875454" cy="190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E7B5E-C3B7-468F-8690-C35034691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5959" y="5119595"/>
            <a:ext cx="2424752" cy="1616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FC6E3D-40B5-49D4-A538-E7A9903C97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0" r="18934"/>
          <a:stretch/>
        </p:blipFill>
        <p:spPr>
          <a:xfrm>
            <a:off x="343711" y="284935"/>
            <a:ext cx="2316010" cy="1693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DBD9F3-4807-4D9A-ADAF-8C6E9E46EE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72846" y="4137775"/>
            <a:ext cx="1970150" cy="243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093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Transitioning in Adulthood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133600" y="1670050"/>
            <a:ext cx="8285527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Requires psychiatric or psychological evaluation to ensure that the person has gender dysphoria.</a:t>
            </a:r>
          </a:p>
          <a:p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Real-life experience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period of six months to 2 years, during which transgender individuals seeking gender-affirming surgery are required to live expressing gendered behaviors typical of their gender identity.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924D4F-3E9E-4591-81BB-7FA3AEEC6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9217" y="3429000"/>
            <a:ext cx="1951875" cy="282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8F082-5253-4CCF-8D3A-89D12C3E9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05" y="4102321"/>
            <a:ext cx="1934148" cy="24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66152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Genital Reassignment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133600" y="1838325"/>
            <a:ext cx="8904514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Involves genital surgery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Has higher risk of reduced sensation that may make it difficult for a person to have orgasms</a:t>
            </a:r>
          </a:p>
          <a:p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Vaginoplasty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constructing both a vagina and a vulva</a:t>
            </a:r>
          </a:p>
          <a:p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Phalloplasty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constructing penis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Metoidioplasty: involves construction of a scrotum and testicular implants, with hormones used to enlarges clitoris into small penis</a:t>
            </a:r>
          </a:p>
        </p:txBody>
      </p:sp>
    </p:spTree>
    <p:extLst>
      <p:ext uri="{BB962C8B-B14F-4D97-AF65-F5344CB8AC3E}">
        <p14:creationId xmlns:p14="http://schemas.microsoft.com/office/powerpoint/2010/main" val="1933949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872602" y="635908"/>
            <a:ext cx="9283700" cy="8302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Vaginoplasty, Phalloplasty, and Metoidioplasty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377" y="1699467"/>
            <a:ext cx="5515245" cy="47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70459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Gender reveal">
            <a:hlinkClick r:id="" action="ppaction://media"/>
            <a:extLst>
              <a:ext uri="{FF2B5EF4-FFF2-40B4-BE49-F238E27FC236}">
                <a16:creationId xmlns:a16="http://schemas.microsoft.com/office/drawing/2014/main" id="{7A6C4531-78B9-4478-87BC-E6C0F74BEF9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45487"/>
            <a:ext cx="12111135" cy="681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69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24023" y="576263"/>
            <a:ext cx="9663112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Demographic and Social Aspects of Transgenderism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222310" y="1905000"/>
            <a:ext cx="7183459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Transgender people face psychological and social issues related to: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Family and peer acceptance.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Prejudice and discrimination.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The expense and potential complications of transitioning.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Transphobia refers to bias or prejudice against trans or transgender persons.</a:t>
            </a:r>
          </a:p>
        </p:txBody>
      </p:sp>
    </p:spTree>
    <p:extLst>
      <p:ext uri="{BB962C8B-B14F-4D97-AF65-F5344CB8AC3E}">
        <p14:creationId xmlns:p14="http://schemas.microsoft.com/office/powerpoint/2010/main" val="2000388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Sex Chromosomes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133600" y="1762125"/>
            <a:ext cx="10058400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Males: a long chromosome referred as X and a short chromosome referred as Y.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Females: have two long X chromosomes.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42675B-55C1-4950-81E5-1D73B6EC3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906" y="3429000"/>
            <a:ext cx="4152187" cy="325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8751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Genes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74459" y="1846277"/>
            <a:ext cx="9773174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Genes: small units of genetic information contained on chromosomes</a:t>
            </a:r>
          </a:p>
          <a:p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Alleles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variations in a particular gene at a particular location on a chromosome.</a:t>
            </a:r>
          </a:p>
          <a:p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G × E interaction (gene by environment interaction)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expression of an individual’s genetic potential and predispositions depends in part on the cultural, social, and biological experiences of an individual.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BE8722-6234-4079-988D-E66867D89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795" y="5010710"/>
            <a:ext cx="3459745" cy="166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86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DBA86CC-34C3-43C1-B328-62490FE69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53143" y="1645920"/>
            <a:ext cx="3522879" cy="44708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Reproduction of Cells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F4C9D6-90BC-48A0-91E8-0F0373CA1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829164" y="1231642"/>
            <a:ext cx="6294448" cy="48851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600" lvl="1">
              <a:lnSpc>
                <a:spcPct val="90000"/>
              </a:lnSpc>
            </a:pPr>
            <a:r>
              <a:rPr lang="en-US" dirty="0"/>
              <a:t>Mitosis: individual cells make copies of themselves asexually.</a:t>
            </a:r>
          </a:p>
          <a:p>
            <a:pPr marL="685800" lvl="2">
              <a:lnSpc>
                <a:spcPct val="90000"/>
              </a:lnSpc>
            </a:pPr>
            <a:r>
              <a:rPr lang="en-US" sz="1800" dirty="0"/>
              <a:t>Forms an exact copy of the original twenty-three pairs of chromosomes that were inherited.</a:t>
            </a:r>
          </a:p>
          <a:p>
            <a:pPr marL="685800" lvl="2">
              <a:lnSpc>
                <a:spcPct val="90000"/>
              </a:lnSpc>
            </a:pPr>
            <a:r>
              <a:rPr lang="en-US" sz="1800" dirty="0"/>
              <a:t>Errors: can be a source of cell death or lead to disease such as cancer.</a:t>
            </a:r>
          </a:p>
          <a:p>
            <a:pPr marL="685800" lvl="2">
              <a:lnSpc>
                <a:spcPct val="90000"/>
              </a:lnSpc>
            </a:pPr>
            <a:r>
              <a:rPr lang="en-US" sz="1800" dirty="0"/>
              <a:t>Present in all life on earth.</a:t>
            </a:r>
          </a:p>
          <a:p>
            <a:pPr marL="228600" lvl="1">
              <a:lnSpc>
                <a:spcPct val="90000"/>
              </a:lnSpc>
            </a:pPr>
            <a:r>
              <a:rPr lang="en-US" dirty="0"/>
              <a:t>Gonads: specialized organs involved in process of reproduction:</a:t>
            </a:r>
          </a:p>
          <a:p>
            <a:pPr marL="685800" lvl="2">
              <a:lnSpc>
                <a:spcPct val="90000"/>
              </a:lnSpc>
            </a:pPr>
            <a:r>
              <a:rPr lang="en-US" sz="1800" dirty="0"/>
              <a:t>Ovaries in females</a:t>
            </a:r>
          </a:p>
          <a:p>
            <a:pPr marL="685800" lvl="2">
              <a:lnSpc>
                <a:spcPct val="90000"/>
              </a:lnSpc>
            </a:pPr>
            <a:r>
              <a:rPr lang="en-US" sz="1800" dirty="0"/>
              <a:t>Testes in males </a:t>
            </a:r>
          </a:p>
          <a:p>
            <a:pPr marL="228600" lvl="1">
              <a:lnSpc>
                <a:spcPct val="90000"/>
              </a:lnSpc>
            </a:pPr>
            <a:r>
              <a:rPr lang="en-US" dirty="0"/>
              <a:t>Sex hormones: signaling chemicals that affect behavior in adults: </a:t>
            </a:r>
          </a:p>
          <a:p>
            <a:pPr marL="685800" lvl="2">
              <a:lnSpc>
                <a:spcPct val="90000"/>
              </a:lnSpc>
            </a:pPr>
            <a:r>
              <a:rPr lang="en-US" sz="1800" dirty="0"/>
              <a:t>Are produced by gonads</a:t>
            </a:r>
          </a:p>
          <a:p>
            <a:pPr marL="685800" lvl="2">
              <a:lnSpc>
                <a:spcPct val="90000"/>
              </a:lnSpc>
            </a:pPr>
            <a:r>
              <a:rPr lang="en-US" sz="1800" dirty="0"/>
              <a:t>Affect the development of tissue in fetuses and during puberty</a:t>
            </a:r>
          </a:p>
          <a:p>
            <a:pPr marL="685800" lvl="2">
              <a:lnSpc>
                <a:spcPct val="90000"/>
              </a:lnSpc>
            </a:pPr>
            <a:endParaRPr lang="en-US" sz="1800" dirty="0"/>
          </a:p>
          <a:p>
            <a:pPr marL="685800" lvl="2">
              <a:lnSpc>
                <a:spcPct val="90000"/>
              </a:lnSpc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292322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8930" y="629266"/>
            <a:ext cx="9252154" cy="12239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Reproduction of Cells (continued)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03311" y="1676400"/>
            <a:ext cx="5965394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1">
              <a:lnSpc>
                <a:spcPct val="90000"/>
              </a:lnSpc>
            </a:pPr>
            <a:r>
              <a:rPr lang="en-US" sz="2000" dirty="0"/>
              <a:t>Gametes: specialized reproductive cells containing half the normal number of chromosomes:</a:t>
            </a:r>
          </a:p>
          <a:p>
            <a:pPr marL="685800" lvl="2">
              <a:lnSpc>
                <a:spcPct val="90000"/>
              </a:lnSpc>
            </a:pPr>
            <a:r>
              <a:rPr lang="en-US" sz="1800" dirty="0"/>
              <a:t>Egg cells in female </a:t>
            </a:r>
          </a:p>
          <a:p>
            <a:pPr marL="685800" lvl="2">
              <a:lnSpc>
                <a:spcPct val="90000"/>
              </a:lnSpc>
            </a:pPr>
            <a:r>
              <a:rPr lang="en-US" sz="1800" dirty="0"/>
              <a:t>Sperm cells in males</a:t>
            </a:r>
          </a:p>
          <a:p>
            <a:pPr marL="685800" lvl="2">
              <a:lnSpc>
                <a:spcPct val="90000"/>
              </a:lnSpc>
            </a:pPr>
            <a:r>
              <a:rPr lang="en-US" sz="1800" dirty="0"/>
              <a:t>Produced by gonads</a:t>
            </a:r>
          </a:p>
          <a:p>
            <a:pPr marL="228600" lvl="1">
              <a:lnSpc>
                <a:spcPct val="90000"/>
              </a:lnSpc>
            </a:pPr>
            <a:r>
              <a:rPr lang="en-US" sz="2000" dirty="0"/>
              <a:t>Meiosis:</a:t>
            </a:r>
          </a:p>
          <a:p>
            <a:pPr marL="685800" lvl="2">
              <a:lnSpc>
                <a:spcPct val="90000"/>
              </a:lnSpc>
            </a:pPr>
            <a:r>
              <a:rPr lang="en-US" sz="1800" dirty="0"/>
              <a:t>Chromosome pairs are separated.</a:t>
            </a:r>
          </a:p>
          <a:p>
            <a:pPr marL="685800" lvl="2">
              <a:lnSpc>
                <a:spcPct val="90000"/>
              </a:lnSpc>
            </a:pPr>
            <a:r>
              <a:rPr lang="en-US" sz="1800" dirty="0"/>
              <a:t>Material from one part of a chromosome is swapped and recombined with material from the other chromosome:</a:t>
            </a:r>
          </a:p>
          <a:p>
            <a:pPr marL="1143000" lvl="3">
              <a:lnSpc>
                <a:spcPct val="90000"/>
              </a:lnSpc>
            </a:pPr>
            <a:r>
              <a:rPr lang="en-US" sz="1600" dirty="0"/>
              <a:t>Forms two uniquely different, new chromosomes that end up as single copies in the gametes.</a:t>
            </a:r>
          </a:p>
          <a:p>
            <a:pPr marL="685800" lvl="2">
              <a:lnSpc>
                <a:spcPct val="90000"/>
              </a:lnSpc>
            </a:pPr>
            <a:endParaRPr lang="en-US" dirty="0"/>
          </a:p>
          <a:p>
            <a:pPr marL="685800" lvl="2">
              <a:lnSpc>
                <a:spcPct val="90000"/>
              </a:lnSpc>
            </a:pPr>
            <a:endParaRPr lang="en-US" dirty="0"/>
          </a:p>
          <a:p>
            <a:pPr marL="685800" lvl="2">
              <a:lnSpc>
                <a:spcPct val="90000"/>
              </a:lnSpc>
            </a:pPr>
            <a:endParaRPr lang="en-US" dirty="0"/>
          </a:p>
          <a:p>
            <a:pPr marL="228600" lvl="1">
              <a:lnSpc>
                <a:spcPct val="90000"/>
              </a:lnSpc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39FD4F-4416-4713-B20B-BDE1D4D040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4655" y="3012784"/>
            <a:ext cx="4008888" cy="22750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56920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53143" y="1645920"/>
            <a:ext cx="3522879" cy="44708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900" b="0" i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Reproduction of Cells (continued)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204109" y="1645920"/>
            <a:ext cx="5919503" cy="4470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chemeClr val="accent1"/>
              </a:buClr>
            </a:pPr>
            <a:r>
              <a:rPr lang="en-US" sz="2800" dirty="0"/>
              <a:t>Sexual reproduction:</a:t>
            </a:r>
          </a:p>
          <a:p>
            <a:pPr lvl="1">
              <a:buClr>
                <a:schemeClr val="accent1"/>
              </a:buClr>
            </a:pPr>
            <a:r>
              <a:rPr lang="en-US" sz="2400" dirty="0"/>
              <a:t>Results in a greatly accelerated potential for evolutionary change.</a:t>
            </a:r>
          </a:p>
          <a:p>
            <a:pPr lvl="1">
              <a:buClr>
                <a:schemeClr val="accent1"/>
              </a:buClr>
            </a:pPr>
            <a:r>
              <a:rPr lang="en-US" sz="2400" dirty="0"/>
              <a:t>Involves shuffling of genes :</a:t>
            </a:r>
          </a:p>
          <a:p>
            <a:pPr lvl="2">
              <a:buClr>
                <a:schemeClr val="accent1"/>
              </a:buClr>
            </a:pPr>
            <a:r>
              <a:rPr lang="en-US" sz="2000" dirty="0"/>
              <a:t>Genetically linked traits may or may not be passed on to one’s children.</a:t>
            </a:r>
          </a:p>
          <a:p>
            <a:pPr lvl="2">
              <a:buClr>
                <a:schemeClr val="accent1"/>
              </a:buClr>
            </a:pPr>
            <a:r>
              <a:rPr lang="en-US" sz="2000" dirty="0"/>
              <a:t>Leads to greater diversity in offspring.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36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2347</Words>
  <Application>Microsoft Office PowerPoint</Application>
  <PresentationFormat>Widescreen</PresentationFormat>
  <Paragraphs>304</Paragraphs>
  <Slides>44</Slides>
  <Notes>42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Century Gothic</vt:lpstr>
      <vt:lpstr>Helvetica</vt:lpstr>
      <vt:lpstr>Roboto</vt:lpstr>
      <vt:lpstr>Wingdings 3</vt:lpstr>
      <vt:lpstr>Ion</vt:lpstr>
      <vt:lpstr>PowerPoint Presentation</vt:lpstr>
      <vt:lpstr>Sex and Gender</vt:lpstr>
      <vt:lpstr>Gender Differences</vt:lpstr>
      <vt:lpstr>Gender Roles</vt:lpstr>
      <vt:lpstr>Sex Chromosomes</vt:lpstr>
      <vt:lpstr>Genes</vt:lpstr>
      <vt:lpstr>Reproduction of Cells</vt:lpstr>
      <vt:lpstr>Reproduction of Cells (continued)</vt:lpstr>
      <vt:lpstr>Reproduction of Cells (continued)</vt:lpstr>
      <vt:lpstr>Biological Sex</vt:lpstr>
      <vt:lpstr>Sexual Differentiation</vt:lpstr>
      <vt:lpstr>Sex Chromosomes</vt:lpstr>
      <vt:lpstr>Sex Chromosomes (continued)</vt:lpstr>
      <vt:lpstr>Sexual Development of Reproductive Structures</vt:lpstr>
      <vt:lpstr>Reproductive Structures</vt:lpstr>
      <vt:lpstr>Sex Hormones</vt:lpstr>
      <vt:lpstr>Sexual Development: Genitalia</vt:lpstr>
      <vt:lpstr>External Genital Structures</vt:lpstr>
      <vt:lpstr>Sexual Dimorphism of the Nervous System and Brain</vt:lpstr>
      <vt:lpstr>Gender Differences and the Brain</vt:lpstr>
      <vt:lpstr>Variations in Sexual Development</vt:lpstr>
      <vt:lpstr>Examples of Sex Differentiation in Six DSDs</vt:lpstr>
      <vt:lpstr>Androgen Insensitivity Syndrome</vt:lpstr>
      <vt:lpstr>Congenital Adrenal Hyperplasia</vt:lpstr>
      <vt:lpstr>Dht Deficient Males</vt:lpstr>
      <vt:lpstr>Issues for DSD Individuals</vt:lpstr>
      <vt:lpstr>Issues for DSD individuals</vt:lpstr>
      <vt:lpstr>Research Focus</vt:lpstr>
      <vt:lpstr>Cross-Cultural Difference in Gender Roles</vt:lpstr>
      <vt:lpstr>Social Learning and Interactionist Models</vt:lpstr>
      <vt:lpstr>Gender Role Conformity</vt:lpstr>
      <vt:lpstr>Gender Role Conformity</vt:lpstr>
      <vt:lpstr>Religion and Gender</vt:lpstr>
      <vt:lpstr>Transgender and Variations in Identity</vt:lpstr>
      <vt:lpstr>Transgender</vt:lpstr>
      <vt:lpstr>Gender Dysphoria</vt:lpstr>
      <vt:lpstr>Gender Affirmation</vt:lpstr>
      <vt:lpstr>Transitioning</vt:lpstr>
      <vt:lpstr>Transitioning in Childhood</vt:lpstr>
      <vt:lpstr>Transitioning in Adulthood</vt:lpstr>
      <vt:lpstr>Genital Reassignment</vt:lpstr>
      <vt:lpstr>Vaginoplasty, Phalloplasty, and Metoidioplasty</vt:lpstr>
      <vt:lpstr>PowerPoint Presentation</vt:lpstr>
      <vt:lpstr>Demographic and Social Aspects of Transgenderism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McGee</dc:creator>
  <cp:lastModifiedBy>Michael McGee</cp:lastModifiedBy>
  <cp:revision>14</cp:revision>
  <dcterms:created xsi:type="dcterms:W3CDTF">2020-06-01T01:51:02Z</dcterms:created>
  <dcterms:modified xsi:type="dcterms:W3CDTF">2020-09-10T23:38:20Z</dcterms:modified>
</cp:coreProperties>
</file>